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</p:sldIdLst>
  <p:sldSz cx="13716000" cy="18288000"/>
  <p:notesSz cx="6858000" cy="9296400"/>
  <p:defaultTextStyle>
    <a:defPPr>
      <a:defRPr lang="en-US"/>
    </a:defPPr>
    <a:lvl1pPr marL="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9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58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880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17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466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758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052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344" algn="l" defTabSz="1828586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6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FCFB"/>
    <a:srgbClr val="0FB136"/>
    <a:srgbClr val="F7660D"/>
    <a:srgbClr val="FFFFCC"/>
    <a:srgbClr val="D408F6"/>
    <a:srgbClr val="AD07C9"/>
    <a:srgbClr val="F69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799" autoAdjust="0"/>
  </p:normalViewPr>
  <p:slideViewPr>
    <p:cSldViewPr>
      <p:cViewPr varScale="1">
        <p:scale>
          <a:sx n="29" d="100"/>
          <a:sy n="29" d="100"/>
        </p:scale>
        <p:origin x="1782" y="126"/>
      </p:cViewPr>
      <p:guideLst>
        <p:guide orient="horz" pos="576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992968"/>
            <a:ext cx="11658600" cy="636693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605435"/>
            <a:ext cx="10287000" cy="441536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0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0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559305"/>
            <a:ext cx="11830050" cy="7607299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2238572"/>
            <a:ext cx="11830050" cy="4000499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10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868333"/>
            <a:ext cx="5829300" cy="11603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73671"/>
            <a:ext cx="11830050" cy="35348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483101"/>
            <a:ext cx="5802510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680200"/>
            <a:ext cx="5802510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4483101"/>
            <a:ext cx="5831087" cy="219709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6680200"/>
            <a:ext cx="5831087" cy="98255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36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65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5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2633138"/>
            <a:ext cx="6943725" cy="12996333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9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219200"/>
            <a:ext cx="4423767" cy="42672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2633138"/>
            <a:ext cx="6943725" cy="12996333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486400"/>
            <a:ext cx="4423767" cy="10164235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55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73667"/>
            <a:ext cx="2957513" cy="154982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73667"/>
            <a:ext cx="8701088" cy="154982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21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7000" r="-5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73671"/>
            <a:ext cx="11830050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868333"/>
            <a:ext cx="11830050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A7F96-702C-48A6-9A68-FF1186692B4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6950271"/>
            <a:ext cx="462915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6950271"/>
            <a:ext cx="3086100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E51FA-B5C0-46C0-907C-99F5815B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516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131" y="580520"/>
            <a:ext cx="13258800" cy="1846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82858" tIns="91428" rIns="182858" bIns="91428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en-US" sz="9600" b="1" dirty="0">
              <a:solidFill>
                <a:srgbClr val="AD07C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FKai-SB" panose="03000509000000000000" pitchFamily="65" charset="-120"/>
              <a:ea typeface="DFKai-SB" panose="03000509000000000000" pitchFamily="65" charset="-120"/>
              <a:cs typeface="Aharoni" panose="02010803020104030203" pitchFamily="2" charset="-79"/>
            </a:endParaRPr>
          </a:p>
          <a:p>
            <a:pPr algn="ctr"/>
            <a:r>
              <a:rPr lang="en-US" sz="5400" b="1" spc="50" dirty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3716000" cy="18288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55131" y="13476788"/>
            <a:ext cx="13028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srgbClr val="FFFFFF"/>
                </a:solidFill>
              </a:rPr>
              <a:t> </a:t>
            </a:r>
            <a:endParaRPr lang="en-US" sz="4800" dirty="0">
              <a:solidFill>
                <a:srgbClr val="FFFF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1477252" y="1503837"/>
                <a:ext cx="10807076" cy="1661981"/>
              </a:xfrm>
              <a:prstGeom prst="rect">
                <a:avLst/>
              </a:prstGeom>
              <a:noFill/>
              <a:ln w="107950" cmpd="dbl">
                <a:noFill/>
                <a:beve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 wrap="square" lIns="182858" tIns="91440" rIns="182858" bIns="91428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9600" b="1" dirty="0">
                    <a:ln w="3175">
                      <a:solidFill>
                        <a:srgbClr val="92D050"/>
                      </a:solidFill>
                    </a:ln>
                    <a:solidFill>
                      <a:srgbClr val="00B050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Algerian" panose="04020705040A02060702" pitchFamily="82" charset="0"/>
                  </a:rPr>
                  <a:t>AUM </a:t>
                </a:r>
                <a14:m>
                  <m:oMath xmlns:m="http://schemas.openxmlformats.org/officeDocument/2006/math">
                    <m:r>
                      <a:rPr lang="en-US" sz="9600" b="1" i="1">
                        <a:ln w="3175">
                          <a:solidFill>
                            <a:srgbClr val="92D050"/>
                          </a:solidFill>
                        </a:ln>
                        <a:solidFill>
                          <a:srgbClr val="00B05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𝑴</m:t>
                    </m:r>
                    <m:r>
                      <a:rPr lang="en-US" sz="9600" b="1" i="1">
                        <a:ln w="3175">
                          <a:solidFill>
                            <a:srgbClr val="92D050"/>
                          </a:solidFill>
                        </a:ln>
                        <a:solidFill>
                          <a:srgbClr val="00B05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𝜶𝝉</m:t>
                    </m:r>
                    <m:r>
                      <a:rPr lang="en-US" sz="9600" b="1" i="1">
                        <a:ln w="3175">
                          <a:solidFill>
                            <a:srgbClr val="92D050"/>
                          </a:solidFill>
                        </a:ln>
                        <a:solidFill>
                          <a:srgbClr val="00B05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𝒉</m:t>
                    </m:r>
                    <m:r>
                      <a:rPr lang="en-US" sz="9600" b="1" i="1">
                        <a:ln w="3175">
                          <a:solidFill>
                            <a:srgbClr val="92D050"/>
                          </a:solidFill>
                        </a:ln>
                        <a:solidFill>
                          <a:srgbClr val="00B05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  </m:t>
                    </m:r>
                    <m:r>
                      <a:rPr lang="en-US" sz="9600" b="1" i="1">
                        <a:ln w="3175">
                          <a:solidFill>
                            <a:srgbClr val="92D050"/>
                          </a:solidFill>
                        </a:ln>
                        <a:solidFill>
                          <a:srgbClr val="00B05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𝑪𝒍</m:t>
                    </m:r>
                    <m:r>
                      <a:rPr lang="en-US" sz="9600" b="1" i="1">
                        <a:ln w="3175">
                          <a:solidFill>
                            <a:srgbClr val="92D050"/>
                          </a:solidFill>
                        </a:ln>
                        <a:solidFill>
                          <a:srgbClr val="00B050"/>
                        </a:solidFill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</a:rPr>
                      <m:t>𝝁𝜷</m:t>
                    </m:r>
                  </m:oMath>
                </a14:m>
                <a:endParaRPr lang="en-US" sz="9600" b="1" dirty="0">
                  <a:ln w="3175">
                    <a:solidFill>
                      <a:srgbClr val="92D050"/>
                    </a:solidFill>
                  </a:ln>
                  <a:solidFill>
                    <a:srgbClr val="00B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Algerian" panose="04020705040A02060702" pitchFamily="82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7252" y="1503837"/>
                <a:ext cx="10807076" cy="16619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07950" cmpd="dbl">
                <a:noFill/>
                <a:beve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584525" y="16306800"/>
            <a:ext cx="369352" cy="95408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182858" tIns="91428" rIns="182858" bIns="91428" rtlCol="0">
            <a:spAutoFit/>
          </a:bodyPr>
          <a:lstStyle/>
          <a:p>
            <a:pPr algn="ctr"/>
            <a:endParaRPr lang="en-US" sz="5000" b="1" dirty="0">
              <a:solidFill>
                <a:schemeClr val="accent5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1477252" y="14234048"/>
            <a:ext cx="10807076" cy="2308324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Baskerville Old Face" panose="02020602080505020303" pitchFamily="18" charset="0"/>
              </a:rPr>
              <a:t>Open and free to all AUM students and faculty</a:t>
            </a:r>
          </a:p>
          <a:p>
            <a:pPr algn="ctr"/>
            <a:r>
              <a:rPr lang="en-US" sz="4800" b="1" dirty="0">
                <a:latin typeface="Baskerville Old Face" panose="02020602080505020303" pitchFamily="18" charset="0"/>
              </a:rPr>
              <a:t>Snacks and refreshments provided</a:t>
            </a: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1477253" y="10151246"/>
            <a:ext cx="10807075" cy="3046988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</a:rPr>
              <a:t>Come Join the Fun:</a:t>
            </a:r>
          </a:p>
          <a:p>
            <a:pPr algn="ctr"/>
            <a:r>
              <a:rPr lang="en-US" dirty="0"/>
              <a:t>We will be playing Math Charades – a competitive math game between two teams. The goal is to correctly guess the mathematical concept that a specified teammate is acting out!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>
            <a:spLocks/>
          </p:cNvSpPr>
          <p:nvPr/>
        </p:nvSpPr>
        <p:spPr>
          <a:xfrm>
            <a:off x="1356138" y="6717727"/>
            <a:ext cx="10826126" cy="2308324"/>
          </a:xfrm>
          <a:prstGeom prst="rect">
            <a:avLst/>
          </a:prstGeom>
          <a:solidFill>
            <a:schemeClr val="bg1">
              <a:lumMod val="95000"/>
              <a:lumOff val="5000"/>
              <a:alpha val="76000"/>
            </a:schemeClr>
          </a:solidFill>
          <a:ln w="107950" cmpd="dbl">
            <a:solidFill>
              <a:schemeClr val="accent5">
                <a:lumMod val="60000"/>
                <a:lumOff val="40000"/>
              </a:schemeClr>
            </a:solidFill>
            <a:beve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1430"/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Friday, February 17, 2017</a:t>
            </a:r>
          </a:p>
          <a:p>
            <a:pPr algn="ctr"/>
            <a:r>
              <a:rPr lang="en-US" sz="4800" b="1" dirty="0">
                <a:ln w="11430"/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1:00pm – 2:00pm</a:t>
            </a:r>
          </a:p>
          <a:p>
            <a:pPr algn="ctr"/>
            <a:r>
              <a:rPr lang="en-US" sz="4800" b="1" dirty="0">
                <a:ln w="11430"/>
                <a:latin typeface="Baskerville Old Face" panose="02020602080505020303" pitchFamily="18" charset="0"/>
                <a:ea typeface="MingLiU_HKSCS-ExtB" panose="02020500000000000000" pitchFamily="18" charset="-120"/>
                <a:cs typeface="Aharoni" panose="02010803020104030203" pitchFamily="2" charset="-79"/>
              </a:rPr>
              <a:t>Goodwyn Hall Room 204</a:t>
            </a: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1356138" y="4022872"/>
            <a:ext cx="10826126" cy="1569660"/>
          </a:xfrm>
          <a:prstGeom prst="rect">
            <a:avLst/>
          </a:prstGeom>
          <a:noFill/>
          <a:ln w="107950" cmpd="dbl">
            <a:noFill/>
            <a:bevel/>
          </a:ln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MATH CHARADES</a:t>
            </a:r>
            <a:endParaRPr lang="en-US" sz="9600" b="1" dirty="0">
              <a:ln>
                <a:solidFill>
                  <a:srgbClr val="FF0000"/>
                </a:solidFill>
              </a:ln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76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4742</TotalTime>
  <Words>71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MingLiU_HKSCS-ExtB</vt:lpstr>
      <vt:lpstr>Aharoni</vt:lpstr>
      <vt:lpstr>Algerian</vt:lpstr>
      <vt:lpstr>Arial</vt:lpstr>
      <vt:lpstr>Baskerville Old Face</vt:lpstr>
      <vt:lpstr>Calibri</vt:lpstr>
      <vt:lpstr>Calibri Light</vt:lpstr>
      <vt:lpstr>Cambria Math</vt:lpstr>
      <vt:lpstr>Comic Sans MS</vt:lpstr>
      <vt:lpstr>DFKai-SB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Current User;Leslie Jordan</dc:creator>
  <cp:lastModifiedBy>Eddie Lindsey</cp:lastModifiedBy>
  <cp:revision>114</cp:revision>
  <cp:lastPrinted>2011-10-10T15:31:04Z</cp:lastPrinted>
  <dcterms:created xsi:type="dcterms:W3CDTF">2011-09-26T14:26:47Z</dcterms:created>
  <dcterms:modified xsi:type="dcterms:W3CDTF">2017-02-14T22:21:06Z</dcterms:modified>
</cp:coreProperties>
</file>